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Default Extension="gif" ContentType="image/gif"/>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ldMasterIdLst>
    <p:sldMasterId id="214748368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5" r:id="rId29"/>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94660"/>
  </p:normalViewPr>
  <p:slideViewPr>
    <p:cSldViewPr>
      <p:cViewPr varScale="1">
        <p:scale>
          <a:sx n="144" d="100"/>
          <a:sy n="144" d="100"/>
        </p:scale>
        <p:origin x="-143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82E2CB0-0330-4025-A680-1DB57C3C596D}" type="datetimeFigureOut">
              <a:rPr lang="en-US" smtClean="0"/>
              <a:pPr/>
              <a:t>10/26/20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F3340-8E50-4FE7-98BC-819BCCCEAE7E}"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2E2CB0-0330-4025-A680-1DB57C3C596D}" type="datetimeFigureOut">
              <a:rPr lang="en-US" smtClean="0"/>
              <a:pPr/>
              <a:t>10/26/20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F3340-8E50-4FE7-98BC-819BCCCEAE7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2E2CB0-0330-4025-A680-1DB57C3C596D}" type="datetimeFigureOut">
              <a:rPr lang="en-US" smtClean="0"/>
              <a:pPr/>
              <a:t>10/26/20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F3340-8E50-4FE7-98BC-819BCCCEAE7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82E2CB0-0330-4025-A680-1DB57C3C596D}" type="datetimeFigureOut">
              <a:rPr lang="en-US" smtClean="0"/>
              <a:pPr/>
              <a:t>10/26/20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F3340-8E50-4FE7-98BC-819BCCCEAE7E}"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2E2CB0-0330-4025-A680-1DB57C3C596D}" type="datetimeFigureOut">
              <a:rPr lang="en-US" smtClean="0"/>
              <a:pPr/>
              <a:t>10/26/20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F3340-8E50-4FE7-98BC-819BCCCEAE7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82E2CB0-0330-4025-A680-1DB57C3C596D}" type="datetimeFigureOut">
              <a:rPr lang="en-US" smtClean="0"/>
              <a:pPr/>
              <a:t>10/26/20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3F3340-8E50-4FE7-98BC-819BCCCEAE7E}"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E2CB0-0330-4025-A680-1DB57C3C596D}" type="datetimeFigureOut">
              <a:rPr lang="en-US" smtClean="0"/>
              <a:pPr/>
              <a:t>10/26/20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3F3340-8E50-4FE7-98BC-819BCCCEAE7E}"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82E2CB0-0330-4025-A680-1DB57C3C596D}" type="datetimeFigureOut">
              <a:rPr lang="en-US" smtClean="0"/>
              <a:pPr/>
              <a:t>10/26/20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3F3340-8E50-4FE7-98BC-819BCCCEAE7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2E2CB0-0330-4025-A680-1DB57C3C596D}" type="datetimeFigureOut">
              <a:rPr lang="en-US" smtClean="0"/>
              <a:pPr/>
              <a:t>10/26/20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3F3340-8E50-4FE7-98BC-819BCCCEAE7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2E2CB0-0330-4025-A680-1DB57C3C596D}" type="datetimeFigureOut">
              <a:rPr lang="en-US" smtClean="0"/>
              <a:pPr/>
              <a:t>10/26/20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3F3340-8E50-4FE7-98BC-819BCCCEAE7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2E2CB0-0330-4025-A680-1DB57C3C596D}" type="datetimeFigureOut">
              <a:rPr lang="en-US" smtClean="0"/>
              <a:pPr/>
              <a:t>10/26/20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3F3340-8E50-4FE7-98BC-819BCCCEAE7E}"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D82E2CB0-0330-4025-A680-1DB57C3C596D}" type="datetimeFigureOut">
              <a:rPr lang="en-US" smtClean="0"/>
              <a:pPr/>
              <a:t>10/26/20</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A3F3340-8E50-4FE7-98BC-819BCCCEAE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1" Type="http://schemas.openxmlformats.org/officeDocument/2006/relationships/slideLayout" Target="../slideLayouts/slideLayout7.xml"/><Relationship Id="rId2" Type="http://schemas.openxmlformats.org/officeDocument/2006/relationships/image" Target="../media/image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10.jpeg"/><Relationship Id="rId5" Type="http://schemas.openxmlformats.org/officeDocument/2006/relationships/image" Target="../media/image11.jpeg"/><Relationship Id="rId1" Type="http://schemas.openxmlformats.org/officeDocument/2006/relationships/slideLayout" Target="../slideLayouts/slideLayout7.xml"/><Relationship Id="rId2" Type="http://schemas.openxmlformats.org/officeDocument/2006/relationships/image" Target="../media/image8.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 name="CustomShape 1"/>
          <p:cNvSpPr/>
          <p:nvPr/>
        </p:nvSpPr>
        <p:spPr>
          <a:xfrm>
            <a:off x="685800" y="2130480"/>
            <a:ext cx="7770960" cy="146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The Twin Cities Men’s Center</a:t>
            </a:r>
            <a:endParaRPr lang="en-US" sz="4400" b="0" strike="noStrike" spc="-1">
              <a:latin typeface="Arial"/>
            </a:endParaRPr>
          </a:p>
        </p:txBody>
      </p:sp>
      <p:sp>
        <p:nvSpPr>
          <p:cNvPr id="77" name="CustomShape 2"/>
          <p:cNvSpPr/>
          <p:nvPr/>
        </p:nvSpPr>
        <p:spPr>
          <a:xfrm>
            <a:off x="1371600" y="3429000"/>
            <a:ext cx="6399360" cy="2208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algn="ctr">
              <a:lnSpc>
                <a:spcPct val="100000"/>
              </a:lnSpc>
              <a:spcBef>
                <a:spcPts val="641"/>
              </a:spcBef>
            </a:pPr>
            <a:r>
              <a:rPr lang="en-US" sz="3200" b="0" strike="noStrike" spc="-1">
                <a:solidFill>
                  <a:srgbClr val="000000"/>
                </a:solidFill>
                <a:latin typeface="Calibri"/>
                <a:ea typeface="DejaVu Sans"/>
              </a:rPr>
              <a:t>Resources</a:t>
            </a:r>
            <a:endParaRPr lang="en-US" sz="3200" b="0" strike="noStrike" spc="-1">
              <a:latin typeface="Arial"/>
            </a:endParaRPr>
          </a:p>
          <a:p>
            <a:pPr algn="ctr">
              <a:lnSpc>
                <a:spcPct val="100000"/>
              </a:lnSpc>
              <a:spcBef>
                <a:spcPts val="641"/>
              </a:spcBef>
            </a:pPr>
            <a:r>
              <a:rPr lang="en-US" sz="3200" b="0" strike="noStrike" spc="-1">
                <a:solidFill>
                  <a:srgbClr val="000000"/>
                </a:solidFill>
                <a:latin typeface="Calibri"/>
                <a:ea typeface="DejaVu Sans"/>
              </a:rPr>
              <a:t>Support Groups</a:t>
            </a:r>
            <a:endParaRPr lang="en-US" sz="3200" b="0" strike="noStrike" spc="-1">
              <a:latin typeface="Arial"/>
            </a:endParaRPr>
          </a:p>
          <a:p>
            <a:pPr algn="ctr">
              <a:lnSpc>
                <a:spcPct val="100000"/>
              </a:lnSpc>
              <a:spcBef>
                <a:spcPts val="641"/>
              </a:spcBef>
            </a:pPr>
            <a:r>
              <a:rPr lang="en-US" sz="3200" b="0" strike="noStrike" spc="-1">
                <a:solidFill>
                  <a:srgbClr val="000000"/>
                </a:solidFill>
                <a:latin typeface="Calibri"/>
                <a:ea typeface="DejaVu Sans"/>
              </a:rPr>
              <a:t>Presentations</a:t>
            </a:r>
            <a:endParaRPr lang="en-US" sz="3200" b="0" strike="noStrike" spc="-1">
              <a:latin typeface="Arial"/>
            </a:endParaRPr>
          </a:p>
          <a:p>
            <a:pPr algn="ctr">
              <a:lnSpc>
                <a:spcPct val="100000"/>
              </a:lnSpc>
              <a:spcBef>
                <a:spcPts val="641"/>
              </a:spcBef>
            </a:pPr>
            <a:r>
              <a:rPr lang="en-US" sz="3200" b="0" strike="noStrike" spc="-1">
                <a:solidFill>
                  <a:srgbClr val="000000"/>
                </a:solidFill>
                <a:latin typeface="Calibri"/>
                <a:ea typeface="DejaVu Sans"/>
              </a:rPr>
              <a:t>Classes/Workshops</a:t>
            </a:r>
            <a:endParaRPr lang="en-US" sz="3200" b="0" strike="noStrike" spc="-1">
              <a:latin typeface="Arial"/>
            </a:endParaRPr>
          </a:p>
        </p:txBody>
      </p:sp>
      <p:pic>
        <p:nvPicPr>
          <p:cNvPr id="5" name="Picture 4" descr="logo-280.png"/>
          <p:cNvPicPr>
            <a:picLocks noChangeAspect="1"/>
          </p:cNvPicPr>
          <p:nvPr/>
        </p:nvPicPr>
        <p:blipFill>
          <a:blip r:embed="rId2" cstate="print"/>
          <a:stretch>
            <a:fillRect/>
          </a:stretch>
        </p:blipFill>
        <p:spPr>
          <a:xfrm>
            <a:off x="2743200" y="685800"/>
            <a:ext cx="3512939" cy="1600200"/>
          </a:xfrm>
          <a:prstGeom prst="rect">
            <a:avLst/>
          </a:prstGeom>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6"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And </a:t>
            </a:r>
            <a:endParaRPr lang="en-US" sz="4400" b="0" strike="noStrike" spc="-1">
              <a:latin typeface="Arial"/>
            </a:endParaRPr>
          </a:p>
        </p:txBody>
      </p:sp>
      <p:sp>
        <p:nvSpPr>
          <p:cNvPr id="97"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To accept responsibility for past abusive behavior and to work at identifying and changing controlling attitudes and behaviors that have led to becoming explosive and abusive.</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To identify and express more openly and assertively all your feelings</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To examine and work on childhood and shame issues that relate to abusive behavior and to better understand how these issues relate to your current abuse of others.</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8"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Finally</a:t>
            </a:r>
            <a:endParaRPr lang="en-US" sz="4400" b="0" strike="noStrike" spc="-1">
              <a:latin typeface="Arial"/>
            </a:endParaRPr>
          </a:p>
        </p:txBody>
      </p:sp>
      <p:sp>
        <p:nvSpPr>
          <p:cNvPr id="99"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a:bodyPr>
          <a:lstStyle/>
          <a:p>
            <a:pPr marL="343080" indent="-341640">
              <a:lnSpc>
                <a:spcPct val="100000"/>
              </a:lnSpc>
              <a:spcBef>
                <a:spcPts val="641"/>
              </a:spcBef>
              <a:buClr>
                <a:srgbClr val="000000"/>
              </a:buClr>
              <a:buFont typeface="Arial"/>
              <a:buChar char="•"/>
            </a:pPr>
            <a:r>
              <a:rPr lang="en-US" sz="3200" b="0" strike="noStrike" spc="-1" dirty="0">
                <a:solidFill>
                  <a:srgbClr val="000000"/>
                </a:solidFill>
                <a:latin typeface="Calibri"/>
                <a:ea typeface="DejaVu Sans"/>
              </a:rPr>
              <a:t>To learn to experience more control over yourself and your actions and to make clear choices </a:t>
            </a:r>
            <a:r>
              <a:rPr lang="en-US" sz="3200" b="0" strike="noStrike" spc="-1" dirty="0" smtClean="0">
                <a:solidFill>
                  <a:srgbClr val="000000"/>
                </a:solidFill>
                <a:latin typeface="Calibri"/>
                <a:ea typeface="DejaVu Sans"/>
              </a:rPr>
              <a:t>about—and </a:t>
            </a:r>
            <a:r>
              <a:rPr lang="en-US" sz="3200" b="0" strike="noStrike" spc="-1" dirty="0">
                <a:solidFill>
                  <a:srgbClr val="000000"/>
                </a:solidFill>
                <a:latin typeface="Calibri"/>
                <a:ea typeface="DejaVu Sans"/>
              </a:rPr>
              <a:t>take responsibility </a:t>
            </a:r>
            <a:r>
              <a:rPr lang="en-US" sz="3200" b="0" strike="noStrike" spc="-1" dirty="0" smtClean="0">
                <a:solidFill>
                  <a:srgbClr val="000000"/>
                </a:solidFill>
                <a:latin typeface="Calibri"/>
                <a:ea typeface="DejaVu Sans"/>
              </a:rPr>
              <a:t>for—thoughts</a:t>
            </a:r>
            <a:r>
              <a:rPr lang="en-US" sz="3200" b="0" strike="noStrike" spc="-1" dirty="0">
                <a:solidFill>
                  <a:srgbClr val="000000"/>
                </a:solidFill>
                <a:latin typeface="Calibri"/>
                <a:ea typeface="DejaVu Sans"/>
              </a:rPr>
              <a:t>, feelings, wants and behaviors in the present. </a:t>
            </a:r>
            <a:endParaRPr lang="en-US" sz="3200" b="0" strike="noStrike" spc="-1" dirty="0">
              <a:latin typeface="Arial"/>
            </a:endParaRPr>
          </a:p>
          <a:p>
            <a:pPr marL="343080" indent="-341640">
              <a:lnSpc>
                <a:spcPct val="100000"/>
              </a:lnSpc>
              <a:spcBef>
                <a:spcPts val="641"/>
              </a:spcBef>
              <a:buClr>
                <a:srgbClr val="000000"/>
              </a:buClr>
              <a:buFont typeface="Arial"/>
              <a:buChar char="•"/>
            </a:pPr>
            <a:r>
              <a:rPr lang="en-US" sz="3200" b="0" strike="noStrike" spc="-1" dirty="0">
                <a:solidFill>
                  <a:srgbClr val="000000"/>
                </a:solidFill>
                <a:latin typeface="Calibri"/>
                <a:ea typeface="DejaVu Sans"/>
              </a:rPr>
              <a:t>To learn to identify and deal more effectively with life stressors as they arise. </a:t>
            </a:r>
            <a:endParaRPr lang="en-US" sz="3200" b="0" strike="noStrike" spc="-1" dirty="0">
              <a:latin typeface="Arial"/>
            </a:endParaRPr>
          </a:p>
          <a:p>
            <a:pPr marL="343080" indent="-341640">
              <a:lnSpc>
                <a:spcPct val="100000"/>
              </a:lnSpc>
              <a:spcBef>
                <a:spcPts val="641"/>
              </a:spcBef>
              <a:buClr>
                <a:srgbClr val="000000"/>
              </a:buClr>
              <a:buFont typeface="Arial"/>
              <a:buChar char="•"/>
            </a:pPr>
            <a:r>
              <a:rPr lang="en-US" sz="3200" b="0" strike="noStrike" spc="-1" dirty="0">
                <a:solidFill>
                  <a:srgbClr val="000000"/>
                </a:solidFill>
                <a:latin typeface="Calibri"/>
                <a:ea typeface="DejaVu Sans"/>
              </a:rPr>
              <a:t>To begin to actively use group members and others for emotional support and sharing. </a:t>
            </a:r>
            <a:endParaRPr lang="en-US" sz="3200" b="0" strike="noStrike" spc="-1" dirty="0">
              <a:latin typeface="Arial"/>
            </a:endParaRPr>
          </a:p>
          <a:p>
            <a:pPr>
              <a:lnSpc>
                <a:spcPct val="100000"/>
              </a:lnSpc>
              <a:spcBef>
                <a:spcPts val="641"/>
              </a:spcBef>
            </a:pPr>
            <a:endParaRPr lang="en-US" sz="3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This Program is:</a:t>
            </a:r>
            <a:endParaRPr lang="en-US" sz="4400" b="0" strike="noStrike" spc="-1">
              <a:latin typeface="Arial"/>
            </a:endParaRPr>
          </a:p>
        </p:txBody>
      </p:sp>
      <p:sp>
        <p:nvSpPr>
          <p:cNvPr id="101"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640">
              <a:lnSpc>
                <a:spcPct val="100000"/>
              </a:lnSpc>
              <a:spcBef>
                <a:spcPts val="641"/>
              </a:spcBef>
              <a:buClr>
                <a:srgbClr val="000000"/>
              </a:buClr>
              <a:buFont typeface="Arial"/>
              <a:buChar char="•"/>
            </a:pPr>
            <a:r>
              <a:rPr lang="en-US" sz="3200" b="1" strike="noStrike" spc="-1">
                <a:solidFill>
                  <a:srgbClr val="000000"/>
                </a:solidFill>
                <a:latin typeface="Calibri"/>
                <a:ea typeface="DejaVu Sans"/>
              </a:rPr>
              <a:t>For men who believe that their verbal and emotional expression of anger is out of control.</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1" strike="noStrike" spc="-1">
                <a:solidFill>
                  <a:srgbClr val="000000"/>
                </a:solidFill>
                <a:latin typeface="Calibri"/>
                <a:ea typeface="DejaVu Sans"/>
              </a:rPr>
              <a:t>For men who desire to significantly improve their relationships at home and at work.</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 name="CustomShape 1"/>
          <p:cNvSpPr/>
          <p:nvPr/>
        </p:nvSpPr>
        <p:spPr>
          <a:xfrm>
            <a:off x="457200" y="731520"/>
            <a:ext cx="8229240" cy="4804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gn="ctr">
              <a:lnSpc>
                <a:spcPct val="100000"/>
              </a:lnSpc>
              <a:spcBef>
                <a:spcPts val="641"/>
              </a:spcBef>
            </a:pPr>
            <a:r>
              <a:rPr lang="en-US" sz="3200" b="0" strike="noStrike" spc="-1" dirty="0">
                <a:solidFill>
                  <a:srgbClr val="000000"/>
                </a:solidFill>
                <a:latin typeface="Calibri"/>
              </a:rPr>
              <a:t>Comments received from a Court Officer in Alaska about working with the Twin Cities Men’s Center and their Anger Management Program:</a:t>
            </a:r>
            <a:endParaRPr lang="en-US" sz="3200" b="0" strike="noStrike" spc="-1" dirty="0">
              <a:latin typeface="Arial"/>
            </a:endParaRPr>
          </a:p>
          <a:p>
            <a:pPr>
              <a:lnSpc>
                <a:spcPct val="100000"/>
              </a:lnSpc>
            </a:pPr>
            <a:endParaRPr lang="en-US" sz="3200" b="0" strike="noStrike" spc="-1" dirty="0">
              <a:latin typeface="Arial"/>
            </a:endParaRPr>
          </a:p>
          <a:p>
            <a:pPr>
              <a:lnSpc>
                <a:spcPct val="100000"/>
              </a:lnSpc>
            </a:pPr>
            <a:r>
              <a:rPr lang="en-US" sz="3200" b="0" i="1" strike="noStrike" spc="-1" dirty="0">
                <a:solidFill>
                  <a:srgbClr val="000000"/>
                </a:solidFill>
                <a:latin typeface="Calibri"/>
                <a:ea typeface="DejaVu Sans"/>
              </a:rPr>
              <a:t>Thank you both for your quick responses and the information.  I'm impressed with the responsiveness and professionalism of your program there and I only wish that we had the equivalent here in Alaska.</a:t>
            </a:r>
            <a:r>
              <a:rPr lang="en-US" sz="3200" b="0" strike="noStrike" spc="-1" dirty="0">
                <a:solidFill>
                  <a:srgbClr val="000000"/>
                </a:solidFill>
                <a:latin typeface="Calibri"/>
                <a:ea typeface="DejaVu Sans"/>
              </a:rPr>
              <a:t> </a:t>
            </a:r>
            <a:endParaRPr lang="en-US" sz="3200" b="0" strike="noStrike" spc="-1" dirty="0" smtClean="0">
              <a:latin typeface="Arial"/>
            </a:endParaRPr>
          </a:p>
          <a:p>
            <a:pPr>
              <a:lnSpc>
                <a:spcPct val="100000"/>
              </a:lnSpc>
            </a:pPr>
            <a:r>
              <a:rPr lang="en-US" sz="3200" b="0" strike="noStrike" spc="-1" dirty="0" smtClean="0">
                <a:solidFill>
                  <a:srgbClr val="000000"/>
                </a:solidFill>
                <a:latin typeface="Calibri"/>
                <a:ea typeface="DejaVu Sans"/>
              </a:rPr>
              <a:t>					     ~ </a:t>
            </a:r>
            <a:r>
              <a:rPr lang="en-US" sz="3200" b="0" strike="noStrike" spc="-1" dirty="0">
                <a:solidFill>
                  <a:srgbClr val="000000"/>
                </a:solidFill>
                <a:latin typeface="Calibri"/>
                <a:ea typeface="DejaVu Sans"/>
              </a:rPr>
              <a:t>Anna Ambrose</a:t>
            </a:r>
            <a:endParaRPr lang="en-US" sz="3200" b="0" strike="noStrike" spc="-1" dirty="0">
              <a:latin typeface="Arial"/>
            </a:endParaRPr>
          </a:p>
          <a:p>
            <a:pPr>
              <a:lnSpc>
                <a:spcPct val="100000"/>
              </a:lnSpc>
            </a:pPr>
            <a:endParaRPr lang="en-US" sz="3200" b="0" strike="noStrike" spc="-1" dirty="0">
              <a:latin typeface="Arial"/>
            </a:endParaRPr>
          </a:p>
        </p:txBody>
      </p:sp>
      <p:sp>
        <p:nvSpPr>
          <p:cNvPr id="103" name="CustomShape 2"/>
          <p:cNvSpPr/>
          <p:nvPr/>
        </p:nvSpPr>
        <p:spPr>
          <a:xfrm>
            <a:off x="2377440" y="-2021040"/>
            <a:ext cx="6126120" cy="100699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p:txBody>
      </p:sp>
      <p:sp>
        <p:nvSpPr>
          <p:cNvPr id="104" name="CustomShape 3"/>
          <p:cNvSpPr/>
          <p:nvPr/>
        </p:nvSpPr>
        <p:spPr>
          <a:xfrm>
            <a:off x="2377440" y="-2021040"/>
            <a:ext cx="6126120" cy="100699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p:txBody>
      </p:sp>
      <p:sp>
        <p:nvSpPr>
          <p:cNvPr id="105" name="CustomShape 4"/>
          <p:cNvSpPr/>
          <p:nvPr/>
        </p:nvSpPr>
        <p:spPr>
          <a:xfrm>
            <a:off x="2377440" y="-2021040"/>
            <a:ext cx="6126120" cy="100699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p:txBody>
      </p:sp>
      <p:sp>
        <p:nvSpPr>
          <p:cNvPr id="106" name="CustomShape 5"/>
          <p:cNvSpPr/>
          <p:nvPr/>
        </p:nvSpPr>
        <p:spPr>
          <a:xfrm>
            <a:off x="2377440" y="-2021040"/>
            <a:ext cx="6126120" cy="100699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p:txBody>
      </p:sp>
      <p:sp>
        <p:nvSpPr>
          <p:cNvPr id="107" name="CustomShape 6"/>
          <p:cNvSpPr/>
          <p:nvPr/>
        </p:nvSpPr>
        <p:spPr>
          <a:xfrm>
            <a:off x="2377440" y="-2021040"/>
            <a:ext cx="6126120" cy="100699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a:p>
            <a:pPr algn="ctr">
              <a:lnSpc>
                <a:spcPct val="100000"/>
              </a:lnSpc>
            </a:pPr>
            <a:endParaRPr lang="en-US"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8"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Support Groups</a:t>
            </a:r>
            <a:endParaRPr lang="en-US" sz="4400" b="0" strike="noStrike" spc="-1">
              <a:latin typeface="Arial"/>
            </a:endParaRPr>
          </a:p>
        </p:txBody>
      </p:sp>
      <p:sp>
        <p:nvSpPr>
          <p:cNvPr id="109"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A Facilitator will be an individual who volunteers after previous participation in TCMC Support groups</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Groups are open to general issues that concern individuals in their personal growth</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The sessions are primarily for support; they are not therapy groups.</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A donation of $3-9 helps keep TCMC operational.</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All groups are men only, except where listed for women in the current newsletter.</a:t>
            </a: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0"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92500" lnSpcReduction="20000"/>
          </a:bodyPr>
          <a:lstStyle/>
          <a:p>
            <a:pPr algn="ctr">
              <a:lnSpc>
                <a:spcPct val="100000"/>
              </a:lnSpc>
            </a:pPr>
            <a:r>
              <a:rPr lang="en-US" sz="4400" b="0" strike="noStrike" spc="-1">
                <a:solidFill>
                  <a:srgbClr val="000000"/>
                </a:solidFill>
                <a:latin typeface="Calibri"/>
                <a:ea typeface="DejaVu Sans"/>
              </a:rPr>
              <a:t>General/Divorce/Uncoupling/Family/Workplace</a:t>
            </a:r>
            <a:endParaRPr lang="en-US" sz="4400" b="0" strike="noStrike" spc="-1">
              <a:latin typeface="Arial"/>
            </a:endParaRPr>
          </a:p>
        </p:txBody>
      </p:sp>
      <p:pic>
        <p:nvPicPr>
          <p:cNvPr id="111" name="Content Placeholder 3"/>
          <p:cNvPicPr/>
          <p:nvPr/>
        </p:nvPicPr>
        <p:blipFill>
          <a:blip r:embed="rId2" cstate="print"/>
          <a:stretch/>
        </p:blipFill>
        <p:spPr>
          <a:xfrm>
            <a:off x="5181480" y="1600200"/>
            <a:ext cx="3046680" cy="2284560"/>
          </a:xfrm>
          <a:prstGeom prst="rect">
            <a:avLst/>
          </a:prstGeom>
          <a:ln>
            <a:noFill/>
          </a:ln>
        </p:spPr>
      </p:pic>
      <p:pic>
        <p:nvPicPr>
          <p:cNvPr id="112" name="Picture 5"/>
          <p:cNvPicPr/>
          <p:nvPr/>
        </p:nvPicPr>
        <p:blipFill>
          <a:blip r:embed="rId3" cstate="print"/>
          <a:stretch/>
        </p:blipFill>
        <p:spPr>
          <a:xfrm>
            <a:off x="838080" y="1676520"/>
            <a:ext cx="3943080" cy="4418280"/>
          </a:xfrm>
          <a:prstGeom prst="rect">
            <a:avLst/>
          </a:prstGeom>
          <a:ln>
            <a:noFill/>
          </a:ln>
        </p:spPr>
      </p:pic>
      <p:pic>
        <p:nvPicPr>
          <p:cNvPr id="113" name="Picture 6"/>
          <p:cNvPicPr/>
          <p:nvPr/>
        </p:nvPicPr>
        <p:blipFill>
          <a:blip r:embed="rId4" cstate="print"/>
          <a:stretch/>
        </p:blipFill>
        <p:spPr>
          <a:xfrm>
            <a:off x="5029200" y="4038480"/>
            <a:ext cx="3814560" cy="2513160"/>
          </a:xfrm>
          <a:prstGeom prst="rect">
            <a:avLst/>
          </a:prstGeom>
          <a:ln>
            <a:noFill/>
          </a:ln>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Group Topics</a:t>
            </a:r>
            <a:endParaRPr lang="en-US" sz="4400" b="0" strike="noStrike" spc="-1">
              <a:latin typeface="Arial"/>
            </a:endParaRPr>
          </a:p>
        </p:txBody>
      </p:sp>
      <p:sp>
        <p:nvSpPr>
          <p:cNvPr id="115"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Men express feelings about separation</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Divorce - such as child custody/legal hassles</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Breaking up with a lover</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General Family Issues</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Issues in the Workplace</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Men can express what it means to be a man in our culture and other issues in their lives.</a:t>
            </a: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6"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Meeting Times and Location</a:t>
            </a:r>
            <a:endParaRPr lang="en-US" sz="4400" b="0" strike="noStrike" spc="-1">
              <a:latin typeface="Arial"/>
            </a:endParaRPr>
          </a:p>
        </p:txBody>
      </p:sp>
      <p:sp>
        <p:nvSpPr>
          <p:cNvPr id="117"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1640" algn="ctr">
              <a:lnSpc>
                <a:spcPct val="100000"/>
              </a:lnSpc>
              <a:spcBef>
                <a:spcPts val="1080"/>
              </a:spcBef>
              <a:buClr>
                <a:srgbClr val="000000"/>
              </a:buClr>
              <a:buFont typeface="Arial"/>
              <a:buChar char="•"/>
            </a:pPr>
            <a:r>
              <a:rPr lang="en-US" sz="5400" b="0" strike="noStrike" spc="-1" dirty="0">
                <a:solidFill>
                  <a:srgbClr val="000000"/>
                </a:solidFill>
                <a:latin typeface="Calibri"/>
                <a:ea typeface="DejaVu Sans"/>
              </a:rPr>
              <a:t>Open Drop In Group</a:t>
            </a:r>
            <a:endParaRPr lang="en-US" sz="5400" b="0" strike="noStrike" spc="-1" dirty="0" smtClean="0">
              <a:latin typeface="Arial"/>
            </a:endParaRPr>
          </a:p>
          <a:p>
            <a:pPr marL="343080" indent="-341640" algn="ctr">
              <a:lnSpc>
                <a:spcPct val="100000"/>
              </a:lnSpc>
              <a:spcBef>
                <a:spcPts val="1080"/>
              </a:spcBef>
              <a:buClr>
                <a:srgbClr val="000000"/>
              </a:buClr>
              <a:buFont typeface="Arial"/>
              <a:buChar char="•"/>
            </a:pPr>
            <a:r>
              <a:rPr lang="en-US" sz="5200" b="0" strike="noStrike" spc="-1" dirty="0" smtClean="0">
                <a:solidFill>
                  <a:srgbClr val="000000"/>
                </a:solidFill>
                <a:latin typeface="Calibri"/>
                <a:ea typeface="DejaVu Sans"/>
              </a:rPr>
              <a:t>Thursdays</a:t>
            </a:r>
            <a:r>
              <a:rPr lang="en-US" sz="5200" b="0" strike="noStrike" spc="-1" dirty="0">
                <a:solidFill>
                  <a:srgbClr val="000000"/>
                </a:solidFill>
                <a:latin typeface="Calibri"/>
                <a:ea typeface="DejaVu Sans"/>
              </a:rPr>
              <a:t>, 7:30 - 9:</a:t>
            </a:r>
            <a:r>
              <a:rPr lang="en-US" sz="5200" b="0" strike="noStrike" spc="-1" dirty="0" smtClean="0">
                <a:solidFill>
                  <a:srgbClr val="000000"/>
                </a:solidFill>
                <a:latin typeface="Calibri"/>
                <a:ea typeface="DejaVu Sans"/>
              </a:rPr>
              <a:t>30 pm</a:t>
            </a:r>
            <a:endParaRPr lang="en-US" sz="5200" b="0" strike="noStrike" spc="-1" dirty="0" smtClean="0">
              <a:latin typeface="Arial"/>
            </a:endParaRPr>
          </a:p>
          <a:p>
            <a:pPr algn="ctr">
              <a:lnSpc>
                <a:spcPct val="100000"/>
              </a:lnSpc>
              <a:spcBef>
                <a:spcPts val="941"/>
              </a:spcBef>
            </a:pPr>
            <a:endParaRPr lang="en-US" sz="4700" b="0" strike="noStrike" spc="-1" dirty="0" smtClean="0">
              <a:solidFill>
                <a:srgbClr val="000000"/>
              </a:solidFill>
              <a:latin typeface="Calibri"/>
              <a:ea typeface="DejaVu Sans"/>
            </a:endParaRPr>
          </a:p>
          <a:p>
            <a:pPr algn="ctr">
              <a:lnSpc>
                <a:spcPct val="100000"/>
              </a:lnSpc>
              <a:spcBef>
                <a:spcPts val="941"/>
              </a:spcBef>
            </a:pPr>
            <a:r>
              <a:rPr lang="en-US" sz="4700" b="0" strike="noStrike" spc="-1" dirty="0" smtClean="0">
                <a:solidFill>
                  <a:srgbClr val="000000"/>
                </a:solidFill>
                <a:latin typeface="Calibri"/>
                <a:ea typeface="DejaVu Sans"/>
              </a:rPr>
              <a:t>Video Chat</a:t>
            </a:r>
            <a:endParaRPr lang="en-US" sz="4700" b="0" strike="noStrike" spc="-1" dirty="0" smtClean="0">
              <a:latin typeface="Arial"/>
            </a:endParaRPr>
          </a:p>
          <a:p>
            <a:pPr algn="ctr">
              <a:lnSpc>
                <a:spcPct val="100000"/>
              </a:lnSpc>
              <a:spcBef>
                <a:spcPts val="1080"/>
              </a:spcBef>
            </a:pPr>
            <a:endParaRPr lang="en-US" sz="4700" b="0" strike="noStrike" spc="-1" dirty="0">
              <a:latin typeface="Arial"/>
            </a:endParaRPr>
          </a:p>
          <a:p>
            <a:pPr algn="ctr">
              <a:lnSpc>
                <a:spcPct val="100000"/>
              </a:lnSpc>
              <a:spcBef>
                <a:spcPts val="1080"/>
              </a:spcBef>
            </a:pPr>
            <a:endParaRPr lang="en-US" sz="4700" b="0" strike="noStrike" spc="-1" dirty="0">
              <a:latin typeface="Arial"/>
            </a:endParaRPr>
          </a:p>
          <a:p>
            <a:pPr>
              <a:lnSpc>
                <a:spcPct val="100000"/>
              </a:lnSpc>
              <a:spcBef>
                <a:spcPts val="641"/>
              </a:spcBef>
            </a:pPr>
            <a:endParaRPr lang="en-US" sz="47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8"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Sexual Abuse &amp; Trauma Survivors</a:t>
            </a:r>
            <a:r>
              <a:t/>
            </a:r>
            <a:br/>
            <a:r>
              <a:rPr lang="en-US" sz="1800" b="0" strike="noStrike" spc="-1">
                <a:solidFill>
                  <a:srgbClr val="000000"/>
                </a:solidFill>
                <a:latin typeface="Calibri"/>
                <a:ea typeface="DejaVu Sans"/>
              </a:rPr>
              <a:t>Open to both Men and Women</a:t>
            </a:r>
            <a:endParaRPr lang="en-US" sz="1800" b="0" strike="noStrike" spc="-1">
              <a:latin typeface="Arial"/>
            </a:endParaRPr>
          </a:p>
        </p:txBody>
      </p:sp>
      <p:sp>
        <p:nvSpPr>
          <p:cNvPr id="119"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Dealing with the difficult feelings of fear, anger, grief, or embarrassment</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Provides a safe environment to share your experiences and learn from others.  </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Open drop in group for survivors, loved ones, professionals, educators, clergy, law enforcement, students and others interested in the issues</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Meets on Thursdays 7:30 -9:30 PM.  </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0"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Addiction Busters</a:t>
            </a:r>
            <a:endParaRPr lang="en-US" sz="4400" b="0" strike="noStrike" spc="-1">
              <a:latin typeface="Arial"/>
            </a:endParaRPr>
          </a:p>
        </p:txBody>
      </p:sp>
      <p:pic>
        <p:nvPicPr>
          <p:cNvPr id="121" name="Content Placeholder 3"/>
          <p:cNvPicPr/>
          <p:nvPr/>
        </p:nvPicPr>
        <p:blipFill>
          <a:blip r:embed="rId2" cstate="print"/>
          <a:stretch/>
        </p:blipFill>
        <p:spPr>
          <a:xfrm>
            <a:off x="533520" y="1371600"/>
            <a:ext cx="8248320" cy="5109840"/>
          </a:xfrm>
          <a:prstGeom prst="rect">
            <a:avLst/>
          </a:prstGeom>
          <a:ln>
            <a:noFill/>
          </a:ln>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1" strike="noStrike" spc="-1">
                <a:solidFill>
                  <a:srgbClr val="000000"/>
                </a:solidFill>
                <a:latin typeface="Calibri"/>
                <a:ea typeface="DejaVu Sans"/>
              </a:rPr>
              <a:t>LOCATION &amp; DETAILS</a:t>
            </a:r>
            <a:endParaRPr lang="en-US" sz="4400" b="0" strike="noStrike" spc="-1">
              <a:latin typeface="Arial"/>
            </a:endParaRPr>
          </a:p>
        </p:txBody>
      </p:sp>
      <p:sp>
        <p:nvSpPr>
          <p:cNvPr id="80" name="CustomShape 2"/>
          <p:cNvSpPr/>
          <p:nvPr/>
        </p:nvSpPr>
        <p:spPr>
          <a:xfrm>
            <a:off x="1066680" y="4572000"/>
            <a:ext cx="7313760" cy="1933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algn="ctr">
              <a:lnSpc>
                <a:spcPct val="100000"/>
              </a:lnSpc>
              <a:spcBef>
                <a:spcPts val="641"/>
              </a:spcBef>
            </a:pPr>
            <a:r>
              <a:t/>
            </a:r>
            <a:br/>
            <a:r>
              <a:rPr lang="en-US" sz="3200" b="0" strike="noStrike" spc="-1">
                <a:solidFill>
                  <a:srgbClr val="000000"/>
                </a:solidFill>
                <a:latin typeface="Calibri"/>
                <a:ea typeface="DejaVu Sans"/>
              </a:rPr>
              <a:t>Twin Cities Men's Center</a:t>
            </a:r>
            <a:r>
              <a:t/>
            </a:r>
            <a:br/>
            <a:r>
              <a:rPr lang="en-US" sz="3200" b="0" strike="noStrike" spc="-1">
                <a:solidFill>
                  <a:srgbClr val="000000"/>
                </a:solidFill>
                <a:latin typeface="Calibri"/>
                <a:ea typeface="DejaVu Sans"/>
              </a:rPr>
              <a:t>3249 Hennepin Ave. So, Suite 55</a:t>
            </a:r>
            <a:r>
              <a:t/>
            </a:r>
            <a:br/>
            <a:r>
              <a:rPr lang="en-US" sz="3200" b="0" strike="noStrike" spc="-1">
                <a:solidFill>
                  <a:srgbClr val="000000"/>
                </a:solidFill>
                <a:latin typeface="Calibri"/>
                <a:ea typeface="DejaVu Sans"/>
              </a:rPr>
              <a:t>Minneapolis, MN 55408 USA</a:t>
            </a:r>
            <a:endParaRPr lang="en-US" sz="3200" b="0" strike="noStrike" spc="-1">
              <a:latin typeface="Arial"/>
            </a:endParaRPr>
          </a:p>
          <a:p>
            <a:pPr algn="ctr">
              <a:lnSpc>
                <a:spcPct val="100000"/>
              </a:lnSpc>
              <a:spcBef>
                <a:spcPts val="641"/>
              </a:spcBef>
            </a:pPr>
            <a:r>
              <a:rPr lang="en-US" sz="3200" b="0" strike="noStrike" spc="-1">
                <a:solidFill>
                  <a:srgbClr val="000000"/>
                </a:solidFill>
                <a:latin typeface="Calibri"/>
                <a:ea typeface="DejaVu Sans"/>
              </a:rPr>
              <a:t>612-822-5892</a:t>
            </a:r>
            <a:endParaRPr lang="en-US" sz="3200" b="0" strike="noStrike" spc="-1">
              <a:latin typeface="Arial"/>
            </a:endParaRPr>
          </a:p>
        </p:txBody>
      </p:sp>
      <p:pic>
        <p:nvPicPr>
          <p:cNvPr id="81" name="Picture 80"/>
          <p:cNvPicPr/>
          <p:nvPr/>
        </p:nvPicPr>
        <p:blipFill>
          <a:blip r:embed="rId2" cstate="print"/>
          <a:stretch/>
        </p:blipFill>
        <p:spPr>
          <a:xfrm>
            <a:off x="2189520" y="1188720"/>
            <a:ext cx="4759560" cy="3569400"/>
          </a:xfrm>
          <a:prstGeom prst="rect">
            <a:avLst/>
          </a:prstGeom>
          <a:ln>
            <a:noFill/>
          </a:ln>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Group Topics</a:t>
            </a:r>
            <a:endParaRPr lang="en-US" sz="4400" b="0" strike="noStrike" spc="-1">
              <a:latin typeface="Arial"/>
            </a:endParaRPr>
          </a:p>
        </p:txBody>
      </p:sp>
      <p:sp>
        <p:nvSpPr>
          <p:cNvPr id="123"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343080" indent="-341640">
              <a:lnSpc>
                <a:spcPct val="100000"/>
              </a:lnSpc>
              <a:spcBef>
                <a:spcPts val="641"/>
              </a:spcBef>
              <a:buClr>
                <a:srgbClr val="000000"/>
              </a:buClr>
              <a:buFont typeface="Arial"/>
              <a:buChar char="•"/>
            </a:pPr>
            <a:r>
              <a:rPr lang="en-US" sz="3200" b="0" strike="noStrike" spc="-1" dirty="0">
                <a:solidFill>
                  <a:srgbClr val="000000"/>
                </a:solidFill>
                <a:latin typeface="Calibri"/>
                <a:ea typeface="DejaVu Sans"/>
              </a:rPr>
              <a:t>Discuss alternative, cognitive approaches that may help you battle your addiction in new and different ways!</a:t>
            </a:r>
            <a:endParaRPr lang="en-US" sz="3200" b="0" strike="noStrike" spc="-1" dirty="0">
              <a:latin typeface="Arial"/>
            </a:endParaRPr>
          </a:p>
          <a:p>
            <a:pPr marL="343080" indent="-341640">
              <a:lnSpc>
                <a:spcPct val="100000"/>
              </a:lnSpc>
              <a:spcBef>
                <a:spcPts val="641"/>
              </a:spcBef>
              <a:buClr>
                <a:srgbClr val="000000"/>
              </a:buClr>
              <a:buFont typeface="Arial"/>
              <a:buChar char="•"/>
            </a:pPr>
            <a:r>
              <a:rPr lang="en-US" sz="3200" b="0" strike="noStrike" spc="-1" dirty="0">
                <a:solidFill>
                  <a:srgbClr val="000000"/>
                </a:solidFill>
                <a:latin typeface="Calibri"/>
                <a:ea typeface="DejaVu Sans"/>
              </a:rPr>
              <a:t>Mixed open group for men and women seeking support in dealing with all forms of addictions.  </a:t>
            </a:r>
            <a:endParaRPr lang="en-US" sz="3200" b="0" strike="noStrike" spc="-1" dirty="0">
              <a:latin typeface="Arial"/>
            </a:endParaRPr>
          </a:p>
          <a:p>
            <a:pPr marL="343080" indent="-341640">
              <a:lnSpc>
                <a:spcPct val="100000"/>
              </a:lnSpc>
              <a:spcBef>
                <a:spcPts val="641"/>
              </a:spcBef>
              <a:buClr>
                <a:srgbClr val="000000"/>
              </a:buClr>
              <a:buFont typeface="Arial"/>
              <a:buChar char="•"/>
            </a:pPr>
            <a:r>
              <a:rPr lang="en-US" sz="3200" b="0" strike="noStrike" spc="-1" dirty="0">
                <a:solidFill>
                  <a:srgbClr val="000000"/>
                </a:solidFill>
                <a:latin typeface="Calibri"/>
                <a:ea typeface="DejaVu Sans"/>
              </a:rPr>
              <a:t>Alternative to the 12 step model</a:t>
            </a:r>
            <a:endParaRPr lang="en-US" sz="3200" b="0" strike="noStrike" spc="-1" dirty="0">
              <a:latin typeface="Arial"/>
            </a:endParaRPr>
          </a:p>
          <a:p>
            <a:pPr marL="343080" indent="-341640">
              <a:lnSpc>
                <a:spcPct val="100000"/>
              </a:lnSpc>
              <a:spcBef>
                <a:spcPts val="641"/>
              </a:spcBef>
              <a:buClr>
                <a:srgbClr val="000000"/>
              </a:buClr>
              <a:buFont typeface="Arial"/>
              <a:buChar char="•"/>
            </a:pPr>
            <a:r>
              <a:rPr lang="en-US" sz="3200" b="0" strike="noStrike" spc="-1" dirty="0">
                <a:solidFill>
                  <a:srgbClr val="000000"/>
                </a:solidFill>
                <a:latin typeface="Calibri"/>
                <a:ea typeface="DejaVu Sans"/>
              </a:rPr>
              <a:t>Uses the SMART model of recovery. </a:t>
            </a:r>
            <a:endParaRPr lang="en-US" sz="3200" b="0" strike="noStrike" spc="-1" dirty="0">
              <a:latin typeface="Arial"/>
            </a:endParaRPr>
          </a:p>
          <a:p>
            <a:pPr marL="343080" indent="-341640">
              <a:lnSpc>
                <a:spcPct val="100000"/>
              </a:lnSpc>
              <a:spcBef>
                <a:spcPts val="641"/>
              </a:spcBef>
              <a:buClr>
                <a:srgbClr val="000000"/>
              </a:buClr>
              <a:buFont typeface="Arial"/>
              <a:buChar char="•"/>
            </a:pPr>
            <a:r>
              <a:rPr lang="en-US" sz="3200" b="0" strike="noStrike" spc="-1" dirty="0">
                <a:solidFill>
                  <a:srgbClr val="000000"/>
                </a:solidFill>
                <a:latin typeface="Calibri"/>
                <a:ea typeface="DejaVu Sans"/>
              </a:rPr>
              <a:t>Meets</a:t>
            </a:r>
            <a:r>
              <a:rPr lang="en-US" sz="3200" b="0" strike="noStrike" spc="-1" dirty="0" smtClean="0">
                <a:solidFill>
                  <a:srgbClr val="000000"/>
                </a:solidFill>
                <a:latin typeface="Calibri"/>
                <a:ea typeface="DejaVu Sans"/>
              </a:rPr>
              <a:t> Wednesdays </a:t>
            </a:r>
            <a:r>
              <a:rPr lang="en-US" sz="3200" b="0" strike="noStrike" spc="-1" dirty="0">
                <a:solidFill>
                  <a:srgbClr val="000000"/>
                </a:solidFill>
                <a:latin typeface="Calibri"/>
                <a:ea typeface="DejaVu Sans"/>
              </a:rPr>
              <a:t>at 7:30 – 9:30 PM</a:t>
            </a:r>
            <a:endParaRPr lang="en-US" sz="3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Gay Issues Support Group</a:t>
            </a:r>
            <a:endParaRPr lang="en-US" sz="4400" b="0" strike="noStrike" spc="-1">
              <a:latin typeface="Arial"/>
            </a:endParaRPr>
          </a:p>
        </p:txBody>
      </p:sp>
      <p:pic>
        <p:nvPicPr>
          <p:cNvPr id="125" name="Content Placeholder 3"/>
          <p:cNvPicPr/>
          <p:nvPr/>
        </p:nvPicPr>
        <p:blipFill>
          <a:blip r:embed="rId2" cstate="print"/>
          <a:stretch/>
        </p:blipFill>
        <p:spPr>
          <a:xfrm>
            <a:off x="3238560" y="1523880"/>
            <a:ext cx="3043080" cy="4570560"/>
          </a:xfrm>
          <a:prstGeom prst="rect">
            <a:avLst/>
          </a:prstGeom>
          <a:ln>
            <a:noFill/>
          </a:ln>
        </p:spPr>
      </p:pic>
      <p:pic>
        <p:nvPicPr>
          <p:cNvPr id="126" name="Picture 4"/>
          <p:cNvPicPr/>
          <p:nvPr/>
        </p:nvPicPr>
        <p:blipFill>
          <a:blip r:embed="rId3" cstate="print"/>
          <a:stretch/>
        </p:blipFill>
        <p:spPr>
          <a:xfrm>
            <a:off x="380880" y="1523880"/>
            <a:ext cx="3560040" cy="4570560"/>
          </a:xfrm>
          <a:prstGeom prst="rect">
            <a:avLst/>
          </a:prstGeom>
          <a:ln>
            <a:noFill/>
          </a:ln>
        </p:spPr>
      </p:pic>
      <p:pic>
        <p:nvPicPr>
          <p:cNvPr id="127" name="Picture 5"/>
          <p:cNvPicPr/>
          <p:nvPr/>
        </p:nvPicPr>
        <p:blipFill>
          <a:blip r:embed="rId4" cstate="print"/>
          <a:stretch/>
        </p:blipFill>
        <p:spPr>
          <a:xfrm>
            <a:off x="6553080" y="1511280"/>
            <a:ext cx="2132280" cy="2132280"/>
          </a:xfrm>
          <a:prstGeom prst="rect">
            <a:avLst/>
          </a:prstGeom>
          <a:ln>
            <a:noFill/>
          </a:ln>
        </p:spPr>
      </p:pic>
      <p:pic>
        <p:nvPicPr>
          <p:cNvPr id="128" name="Picture 6"/>
          <p:cNvPicPr/>
          <p:nvPr/>
        </p:nvPicPr>
        <p:blipFill>
          <a:blip r:embed="rId5" cstate="print"/>
          <a:stretch/>
        </p:blipFill>
        <p:spPr>
          <a:xfrm>
            <a:off x="6359040" y="3693960"/>
            <a:ext cx="2520360" cy="2400480"/>
          </a:xfrm>
          <a:prstGeom prst="rect">
            <a:avLst/>
          </a:prstGeom>
          <a:ln>
            <a:noFill/>
          </a:ln>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9"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Group Topics</a:t>
            </a:r>
            <a:endParaRPr lang="en-US" sz="4400" b="0" strike="noStrike" spc="-1">
              <a:latin typeface="Arial"/>
            </a:endParaRPr>
          </a:p>
        </p:txBody>
      </p:sp>
      <p:sp>
        <p:nvSpPr>
          <p:cNvPr id="130"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Men express feelings about life's challenges and experiences, and what it means to be gay and male (you don't have to be gay to attend.)</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This is the Twin Cities longest running gay support group.</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Coming out, relationships, friends, family, the workplace. </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Wide range from “out” for years to newly out married and still “in the closet”   </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1"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Meeting Details</a:t>
            </a:r>
            <a:endParaRPr lang="en-US" sz="4400" b="0" strike="noStrike" spc="-1">
              <a:latin typeface="Arial"/>
            </a:endParaRPr>
          </a:p>
        </p:txBody>
      </p:sp>
      <p:sp>
        <p:nvSpPr>
          <p:cNvPr id="132"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Groups range in size from 10 to 35.  Larger groups are often split up into smaller groups.</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Open walk-in group no fee to attend based on donations at the end of the meeting.</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Meets Tuesdays 7:30PM to 9:30PM</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dirty="0" smtClean="0">
                <a:solidFill>
                  <a:srgbClr val="000000"/>
                </a:solidFill>
                <a:latin typeface="Calibri"/>
                <a:ea typeface="DejaVu Sans"/>
              </a:rPr>
              <a:t>Sexually Evolving Male</a:t>
            </a:r>
            <a:endParaRPr lang="en-US" sz="4400" b="0" strike="noStrike" spc="-1" dirty="0">
              <a:latin typeface="Arial"/>
            </a:endParaRPr>
          </a:p>
        </p:txBody>
      </p:sp>
      <p:sp>
        <p:nvSpPr>
          <p:cNvPr id="134"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343080" indent="-341640">
              <a:spcBef>
                <a:spcPts val="641"/>
              </a:spcBef>
              <a:buClr>
                <a:srgbClr val="000000"/>
              </a:buClr>
              <a:buFont typeface="Arial"/>
              <a:buChar char="•"/>
            </a:pPr>
            <a:r>
              <a:rPr lang="en-US" sz="3200" spc="-1" dirty="0" smtClean="0">
                <a:solidFill>
                  <a:srgbClr val="000000"/>
                </a:solidFill>
                <a:latin typeface="Calibri"/>
                <a:ea typeface="DejaVu Sans"/>
              </a:rPr>
              <a:t>Open to Men and Transgender </a:t>
            </a:r>
            <a:r>
              <a:rPr lang="en-US" sz="3200" spc="-1" dirty="0" smtClean="0">
                <a:solidFill>
                  <a:srgbClr val="000000"/>
                </a:solidFill>
                <a:latin typeface="Calibri"/>
                <a:ea typeface="DejaVu Sans"/>
              </a:rPr>
              <a:t>Men</a:t>
            </a:r>
            <a:endParaRPr lang="en-US" sz="3200" spc="-1" dirty="0" smtClean="0">
              <a:latin typeface="Arial"/>
            </a:endParaRPr>
          </a:p>
          <a:p>
            <a:pPr marL="343080" indent="-341640">
              <a:spcBef>
                <a:spcPts val="641"/>
              </a:spcBef>
              <a:buClr>
                <a:srgbClr val="000000"/>
              </a:buClr>
              <a:buFont typeface="Arial"/>
              <a:buChar char="•"/>
            </a:pPr>
            <a:r>
              <a:rPr lang="en-US" sz="3200" spc="-1" dirty="0" smtClean="0">
                <a:solidFill>
                  <a:srgbClr val="000000"/>
                </a:solidFill>
                <a:latin typeface="Calibri"/>
                <a:ea typeface="DejaVu Sans"/>
              </a:rPr>
              <a:t>If </a:t>
            </a:r>
            <a:r>
              <a:rPr lang="en-US" sz="3200" spc="-1" dirty="0" smtClean="0">
                <a:solidFill>
                  <a:srgbClr val="000000"/>
                </a:solidFill>
                <a:latin typeface="Calibri"/>
                <a:ea typeface="DejaVu Sans"/>
              </a:rPr>
              <a:t>sexuality is at the root of our existence and "change" is the only continuous thing in life. Why would our sexuality, how we identify ourselves, desires, and experiences be any different?</a:t>
            </a:r>
            <a:r>
              <a:rPr lang="en-US" sz="3200" spc="-1" dirty="0" smtClean="0">
                <a:solidFill>
                  <a:srgbClr val="000000"/>
                </a:solidFill>
                <a:latin typeface="Calibri"/>
                <a:ea typeface="DejaVu Sans"/>
              </a:rPr>
              <a:t> </a:t>
            </a:r>
          </a:p>
          <a:p>
            <a:pPr marL="343080" indent="-341640">
              <a:lnSpc>
                <a:spcPct val="100000"/>
              </a:lnSpc>
              <a:spcBef>
                <a:spcPts val="641"/>
              </a:spcBef>
              <a:buClr>
                <a:srgbClr val="000000"/>
              </a:buClr>
              <a:buFont typeface="Arial"/>
              <a:buChar char="•"/>
            </a:pPr>
            <a:r>
              <a:rPr lang="en-US" sz="3200" spc="-1" dirty="0" smtClean="0">
                <a:solidFill>
                  <a:srgbClr val="000000"/>
                </a:solidFill>
                <a:latin typeface="Calibri"/>
                <a:ea typeface="DejaVu Sans"/>
              </a:rPr>
              <a:t>This </a:t>
            </a:r>
            <a:r>
              <a:rPr lang="en-US" sz="3200" spc="-1" dirty="0" smtClean="0">
                <a:solidFill>
                  <a:srgbClr val="000000"/>
                </a:solidFill>
                <a:latin typeface="Calibri"/>
                <a:ea typeface="DejaVu Sans"/>
              </a:rPr>
              <a:t>group is for men who are evolving sexually and question how the evolving intersect with their day to day life</a:t>
            </a:r>
            <a:r>
              <a:rPr lang="en-US" sz="3200" spc="-1" dirty="0" smtClean="0">
                <a:solidFill>
                  <a:srgbClr val="000000"/>
                </a:solidFill>
                <a:latin typeface="Calibri"/>
                <a:ea typeface="DejaVu Sans"/>
              </a:rPr>
              <a:t>.</a:t>
            </a:r>
          </a:p>
          <a:p>
            <a:pPr marL="343080" indent="-341640">
              <a:lnSpc>
                <a:spcPct val="100000"/>
              </a:lnSpc>
              <a:spcBef>
                <a:spcPts val="641"/>
              </a:spcBef>
              <a:buClr>
                <a:srgbClr val="000000"/>
              </a:buClr>
              <a:buFont typeface="Arial"/>
              <a:buChar char="•"/>
            </a:pPr>
            <a:r>
              <a:rPr lang="en-US" sz="3200" spc="-1" dirty="0" smtClean="0">
                <a:solidFill>
                  <a:srgbClr val="000000"/>
                </a:solidFill>
                <a:latin typeface="Calibri"/>
                <a:ea typeface="DejaVu Sans"/>
              </a:rPr>
              <a:t>Group </a:t>
            </a:r>
            <a:r>
              <a:rPr lang="en-US" sz="3200" b="0" strike="noStrike" spc="-1" dirty="0">
                <a:solidFill>
                  <a:srgbClr val="000000"/>
                </a:solidFill>
                <a:latin typeface="Calibri"/>
                <a:ea typeface="DejaVu Sans"/>
              </a:rPr>
              <a:t>meets on</a:t>
            </a:r>
            <a:r>
              <a:rPr lang="en-US" sz="3200" b="0" strike="noStrike" spc="-1" dirty="0" smtClean="0">
                <a:solidFill>
                  <a:srgbClr val="000000"/>
                </a:solidFill>
                <a:latin typeface="Calibri"/>
                <a:ea typeface="DejaVu Sans"/>
              </a:rPr>
              <a:t> Fridays </a:t>
            </a:r>
            <a:r>
              <a:rPr lang="en-US" sz="3200" b="0" strike="noStrike" spc="-1" dirty="0">
                <a:solidFill>
                  <a:srgbClr val="000000"/>
                </a:solidFill>
                <a:latin typeface="Calibri"/>
                <a:ea typeface="DejaVu Sans"/>
              </a:rPr>
              <a:t>7:30 to 9:</a:t>
            </a:r>
            <a:r>
              <a:rPr lang="en-US" sz="3200" b="0" strike="noStrike" spc="-1" dirty="0" smtClean="0">
                <a:solidFill>
                  <a:srgbClr val="000000"/>
                </a:solidFill>
                <a:latin typeface="Calibri"/>
                <a:ea typeface="DejaVu Sans"/>
              </a:rPr>
              <a:t>30PM</a:t>
            </a:r>
            <a:endParaRPr lang="en-US" sz="3200" b="0" strike="noStrike" spc="-1" dirty="0" smtClean="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5"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92500" lnSpcReduction="20000"/>
          </a:bodyPr>
          <a:lstStyle/>
          <a:p>
            <a:pPr algn="ctr">
              <a:lnSpc>
                <a:spcPct val="100000"/>
              </a:lnSpc>
            </a:pPr>
            <a:r>
              <a:rPr lang="en-US" sz="4400" b="0" strike="noStrike" spc="-1">
                <a:solidFill>
                  <a:srgbClr val="000000"/>
                </a:solidFill>
                <a:latin typeface="Calibri"/>
                <a:ea typeface="DejaVu Sans"/>
              </a:rPr>
              <a:t>Choosing Healthy Sexual Boundaries</a:t>
            </a:r>
            <a:endParaRPr lang="en-US" sz="4400" b="0" strike="noStrike" spc="-1">
              <a:latin typeface="Arial"/>
            </a:endParaRPr>
          </a:p>
        </p:txBody>
      </p:sp>
      <p:sp>
        <p:nvSpPr>
          <p:cNvPr id="136"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343080" indent="-341640">
              <a:lnSpc>
                <a:spcPct val="100000"/>
              </a:lnSpc>
              <a:spcBef>
                <a:spcPts val="641"/>
              </a:spcBef>
              <a:buClr>
                <a:srgbClr val="000000"/>
              </a:buClr>
              <a:buFont typeface="Arial"/>
              <a:buChar char="•"/>
            </a:pPr>
            <a:r>
              <a:rPr lang="en-US" sz="3200" b="0" strike="noStrike" spc="-1" dirty="0">
                <a:solidFill>
                  <a:srgbClr val="000000"/>
                </a:solidFill>
                <a:latin typeface="Calibri"/>
                <a:ea typeface="DejaVu Sans"/>
              </a:rPr>
              <a:t>This group is a safe, non-confrontational, non-judgmental place to talk with other men about healthy sexual boundaries.  </a:t>
            </a:r>
            <a:endParaRPr lang="en-US" sz="3200" b="0" strike="noStrike" spc="-1" dirty="0">
              <a:latin typeface="Arial"/>
            </a:endParaRPr>
          </a:p>
          <a:p>
            <a:pPr marL="343080" indent="-341640">
              <a:lnSpc>
                <a:spcPct val="100000"/>
              </a:lnSpc>
              <a:spcBef>
                <a:spcPts val="641"/>
              </a:spcBef>
              <a:buClr>
                <a:srgbClr val="000000"/>
              </a:buClr>
              <a:buFont typeface="Arial"/>
              <a:buChar char="•"/>
            </a:pPr>
            <a:r>
              <a:rPr lang="en-US" sz="3200" b="0" strike="noStrike" spc="-1" dirty="0">
                <a:solidFill>
                  <a:srgbClr val="000000"/>
                </a:solidFill>
                <a:latin typeface="Calibri"/>
                <a:ea typeface="DejaVu Sans"/>
              </a:rPr>
              <a:t>Topics include: Obsessive/Compulsive sexual behavior, sexual addiction, pornography, fantasies, thoughts and behaviors, shame and regret.  </a:t>
            </a:r>
            <a:endParaRPr lang="en-US" sz="3200" b="0" strike="noStrike" spc="-1" dirty="0">
              <a:latin typeface="Arial"/>
            </a:endParaRPr>
          </a:p>
          <a:p>
            <a:pPr marL="343080" indent="-341640">
              <a:lnSpc>
                <a:spcPct val="100000"/>
              </a:lnSpc>
              <a:spcBef>
                <a:spcPts val="641"/>
              </a:spcBef>
              <a:buClr>
                <a:srgbClr val="000000"/>
              </a:buClr>
              <a:buFont typeface="Arial"/>
              <a:buChar char="•"/>
            </a:pPr>
            <a:r>
              <a:rPr lang="en-US" sz="3200" b="0" strike="noStrike" spc="-1" dirty="0">
                <a:solidFill>
                  <a:srgbClr val="000000"/>
                </a:solidFill>
                <a:latin typeface="Calibri"/>
                <a:ea typeface="DejaVu Sans"/>
              </a:rPr>
              <a:t>Healthy Boundaries welcomes all men who are currently participating in, or who have completed, sex offender </a:t>
            </a:r>
            <a:r>
              <a:rPr lang="en-US" sz="3200" b="0" strike="noStrike" spc="-1" dirty="0" smtClean="0">
                <a:solidFill>
                  <a:srgbClr val="000000"/>
                </a:solidFill>
                <a:latin typeface="Calibri"/>
                <a:ea typeface="DejaVu Sans"/>
              </a:rPr>
              <a:t>treatment.</a:t>
            </a:r>
            <a:endParaRPr lang="en-US" dirty="0" smtClean="0"/>
          </a:p>
          <a:p>
            <a:pPr marL="343080" indent="-341640">
              <a:lnSpc>
                <a:spcPct val="100000"/>
              </a:lnSpc>
              <a:spcBef>
                <a:spcPts val="641"/>
              </a:spcBef>
              <a:buClr>
                <a:srgbClr val="000000"/>
              </a:buClr>
              <a:buFont typeface="Arial"/>
              <a:buChar char="•"/>
            </a:pPr>
            <a:r>
              <a:rPr lang="en-US" sz="3200" b="0" strike="noStrike" spc="-1" dirty="0" smtClean="0">
                <a:solidFill>
                  <a:srgbClr val="000000"/>
                </a:solidFill>
                <a:latin typeface="Calibri"/>
                <a:ea typeface="DejaVu Sans"/>
              </a:rPr>
              <a:t>Meets on Wednesdays </a:t>
            </a:r>
            <a:r>
              <a:rPr lang="en-US" sz="3200" b="0" strike="noStrike" spc="-1" dirty="0">
                <a:solidFill>
                  <a:srgbClr val="000000"/>
                </a:solidFill>
                <a:latin typeface="Calibri"/>
                <a:ea typeface="DejaVu Sans"/>
              </a:rPr>
              <a:t>5:30 PM to 7:30 </a:t>
            </a:r>
            <a:r>
              <a:rPr lang="en-US" sz="3200" b="0" strike="noStrike" spc="-1" dirty="0" smtClean="0">
                <a:solidFill>
                  <a:srgbClr val="000000"/>
                </a:solidFill>
                <a:latin typeface="Calibri"/>
                <a:ea typeface="DejaVu Sans"/>
              </a:rPr>
              <a:t>PM</a:t>
            </a:r>
            <a:endParaRPr lang="en-US" sz="3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7" name="CustomShape 1"/>
          <p:cNvSpPr/>
          <p:nvPr/>
        </p:nvSpPr>
        <p:spPr>
          <a:xfrm>
            <a:off x="457200" y="274680"/>
            <a:ext cx="8228160" cy="6048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Monthly Support Groups</a:t>
            </a:r>
            <a:endParaRPr lang="en-US" sz="4400" b="0" strike="noStrike" spc="-1">
              <a:latin typeface="Arial"/>
            </a:endParaRPr>
          </a:p>
          <a:p>
            <a:pPr algn="ctr">
              <a:lnSpc>
                <a:spcPct val="100000"/>
              </a:lnSpc>
            </a:pPr>
            <a:r>
              <a:rPr lang="en-US" sz="4400" b="0" strike="noStrike" spc="-1">
                <a:solidFill>
                  <a:srgbClr val="000000"/>
                </a:solidFill>
                <a:latin typeface="Calibri"/>
                <a:ea typeface="DejaVu Sans"/>
              </a:rPr>
              <a:t>And</a:t>
            </a:r>
            <a:endParaRPr lang="en-US" sz="4400" b="0" strike="noStrike" spc="-1">
              <a:latin typeface="Arial"/>
            </a:endParaRPr>
          </a:p>
          <a:p>
            <a:pPr algn="ctr">
              <a:lnSpc>
                <a:spcPct val="100000"/>
              </a:lnSpc>
            </a:pPr>
            <a:r>
              <a:rPr lang="en-US" sz="4400" b="0" strike="noStrike" spc="-1">
                <a:solidFill>
                  <a:srgbClr val="000000"/>
                </a:solidFill>
                <a:latin typeface="Calibri"/>
                <a:ea typeface="DejaVu Sans"/>
              </a:rPr>
              <a:t>Clinics/Workshops</a:t>
            </a:r>
            <a:endParaRPr lang="en-US" sz="4400" b="0" strike="noStrike" spc="-1">
              <a:latin typeface="Arial"/>
            </a:endParaRPr>
          </a:p>
        </p:txBody>
      </p:sp>
      <p:sp>
        <p:nvSpPr>
          <p:cNvPr id="138"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en-US" sz="3200" b="0" strike="noStrike" spc="-1">
                <a:solidFill>
                  <a:srgbClr val="000000"/>
                </a:solidFill>
                <a:latin typeface="Calibri"/>
                <a:ea typeface="DejaVu Sans"/>
              </a:rPr>
              <a:t> </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1"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sp>
      <p:sp>
        <p:nvSpPr>
          <p:cNvPr id="142"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sp>
      <p:sp>
        <p:nvSpPr>
          <p:cNvPr id="143" name="CustomShape 3"/>
          <p:cNvSpPr/>
          <p:nvPr/>
        </p:nvSpPr>
        <p:spPr>
          <a:xfrm>
            <a:off x="640080" y="731520"/>
            <a:ext cx="7772040" cy="5577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ea typeface="DejaVu Sans"/>
              </a:rPr>
              <a:t>Monthly Family Law Clinic</a:t>
            </a:r>
            <a:endParaRPr lang="en-US" sz="4400" b="0" strike="noStrike" spc="-1">
              <a:latin typeface="Arial"/>
            </a:endParaRPr>
          </a:p>
          <a:p>
            <a:pPr>
              <a:lnSpc>
                <a:spcPct val="100000"/>
              </a:lnSpc>
            </a:pPr>
            <a:endParaRPr lang="en-US" sz="4400" b="0" strike="noStrike" spc="-1">
              <a:latin typeface="Arial"/>
            </a:endParaRPr>
          </a:p>
          <a:p>
            <a:pPr>
              <a:lnSpc>
                <a:spcPct val="100000"/>
              </a:lnSpc>
            </a:pPr>
            <a:r>
              <a:rPr lang="en-US" sz="1800" b="0" strike="noStrike" spc="-1">
                <a:solidFill>
                  <a:srgbClr val="000000"/>
                </a:solidFill>
                <a:latin typeface="Calibri"/>
                <a:ea typeface="DejaVu Sans"/>
              </a:rPr>
              <a:t>First Wednesday of every month. Targeted to the needs of men or women going through or anticipating divorce or dealing with other family law issues, this Clinic gives you an opportunity to discuss your own questions on such topics as:</a:t>
            </a:r>
            <a:endParaRPr lang="en-US" sz="1800" b="0" strike="noStrike" spc="-1">
              <a:latin typeface="Arial"/>
            </a:endParaRPr>
          </a:p>
          <a:p>
            <a:pPr>
              <a:lnSpc>
                <a:spcPct val="100000"/>
              </a:lnSpc>
            </a:pPr>
            <a:endParaRPr lang="en-US" sz="1800" b="0" strike="noStrike" spc="-1">
              <a:latin typeface="Arial"/>
            </a:endParaRPr>
          </a:p>
          <a:p>
            <a:pPr>
              <a:lnSpc>
                <a:spcPct val="100000"/>
              </a:lnSpc>
            </a:pPr>
            <a:r>
              <a:rPr lang="en-US" sz="1800" b="0" strike="noStrike" spc="-1">
                <a:solidFill>
                  <a:srgbClr val="000000"/>
                </a:solidFill>
                <a:latin typeface="Calibri"/>
                <a:ea typeface="DejaVu Sans"/>
              </a:rPr>
              <a:t>• Divorce</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 Separation</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 Paternity</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 Property Division</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 Custody</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 Spousal Maintenance</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 Child Support</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 Financial Settlements</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 Co-habitation</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 Your personal issue</a:t>
            </a:r>
            <a:endParaRPr lang="en-US"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5" name="CustomShape 1"/>
          <p:cNvSpPr/>
          <p:nvPr/>
        </p:nvSpPr>
        <p:spPr>
          <a:xfrm>
            <a:off x="3066840" y="2698920"/>
            <a:ext cx="2510640" cy="649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4400" b="0" strike="noStrike" spc="-1">
                <a:solidFill>
                  <a:srgbClr val="000000"/>
                </a:solidFill>
                <a:latin typeface="Calibri"/>
                <a:ea typeface="DejaVu Sans"/>
              </a:rPr>
              <a:t>Thank You</a:t>
            </a:r>
            <a:endParaRPr lang="en-US" sz="4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Our Mission</a:t>
            </a:r>
            <a:endParaRPr lang="en-US" sz="4400" b="0" strike="noStrike" spc="-1">
              <a:latin typeface="Arial"/>
            </a:endParaRPr>
          </a:p>
        </p:txBody>
      </p:sp>
      <p:sp>
        <p:nvSpPr>
          <p:cNvPr id="83" name="CustomShape 2"/>
          <p:cNvSpPr/>
          <p:nvPr/>
        </p:nvSpPr>
        <p:spPr>
          <a:xfrm>
            <a:off x="457200" y="2133720"/>
            <a:ext cx="8228160" cy="3990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To provide resources for men seeking to grow in body, mind, and spirit;  and from that foundation to advocate for healthier family and community relationships.  </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What We Offer</a:t>
            </a:r>
            <a:endParaRPr lang="en-US" sz="4400" b="0" strike="noStrike" spc="-1">
              <a:latin typeface="Arial"/>
            </a:endParaRPr>
          </a:p>
        </p:txBody>
      </p:sp>
      <p:sp>
        <p:nvSpPr>
          <p:cNvPr id="85"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Each week TCMC offers opportunities to meet informally in a safe setting to discuss topics of mutual concern.</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Sessions are primarily for support; they are not therapy groups</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Most groups are drop-in support, no appointment is necessary to attend, and are no set fees; donations are requested.     </a:t>
            </a:r>
            <a:endParaRPr lang="en-US" sz="3200" b="0" strike="noStrike" spc="-1">
              <a:latin typeface="Arial"/>
            </a:endParaRPr>
          </a:p>
          <a:p>
            <a:pPr>
              <a:lnSpc>
                <a:spcPct val="100000"/>
              </a:lnSpc>
              <a:spcBef>
                <a:spcPts val="641"/>
              </a:spcBef>
            </a:pP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 name="CustomShape 1"/>
          <p:cNvSpPr/>
          <p:nvPr/>
        </p:nvSpPr>
        <p:spPr>
          <a:xfrm>
            <a:off x="457200" y="1600200"/>
            <a:ext cx="8228160" cy="3533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4400" b="0" strike="noStrike" spc="-1">
                <a:solidFill>
                  <a:srgbClr val="000000"/>
                </a:solidFill>
                <a:latin typeface="Calibri"/>
                <a:ea typeface="DejaVu Sans"/>
              </a:rPr>
              <a:t>Our Current Groups, Courses, Programs and Presentations</a:t>
            </a:r>
            <a:endParaRPr lang="en-US" sz="4400" b="0" strike="noStrike" spc="-1">
              <a:latin typeface="Arial"/>
            </a:endParaRPr>
          </a:p>
        </p:txBody>
      </p:sp>
      <p:sp>
        <p:nvSpPr>
          <p:cNvPr id="87" name="CustomShape 2"/>
          <p:cNvSpPr/>
          <p:nvPr/>
        </p:nvSpPr>
        <p:spPr>
          <a:xfrm>
            <a:off x="457200" y="380880"/>
            <a:ext cx="8228160" cy="760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en-US" sz="3200" b="0" strike="noStrike" spc="-1">
                <a:solidFill>
                  <a:srgbClr val="000000"/>
                </a:solidFill>
                <a:latin typeface="Calibri"/>
                <a:ea typeface="DejaVu Sans"/>
              </a:rPr>
              <a:t> </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8" name="CustomShape 1"/>
          <p:cNvSpPr/>
          <p:nvPr/>
        </p:nvSpPr>
        <p:spPr>
          <a:xfrm>
            <a:off x="457200" y="274680"/>
            <a:ext cx="8228160" cy="1171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Anger Management Program</a:t>
            </a:r>
            <a:endParaRPr lang="en-US" sz="4400" b="0" strike="noStrike" spc="-1">
              <a:latin typeface="Arial"/>
            </a:endParaRPr>
          </a:p>
        </p:txBody>
      </p:sp>
      <p:pic>
        <p:nvPicPr>
          <p:cNvPr id="89" name="Content Placeholder 3"/>
          <p:cNvPicPr/>
          <p:nvPr/>
        </p:nvPicPr>
        <p:blipFill>
          <a:blip r:embed="rId2" cstate="print"/>
          <a:stretch/>
        </p:blipFill>
        <p:spPr>
          <a:xfrm>
            <a:off x="2666880" y="1600200"/>
            <a:ext cx="3427560" cy="4284720"/>
          </a:xfrm>
          <a:prstGeom prst="rect">
            <a:avLst/>
          </a:prstGeom>
          <a:ln>
            <a:noFill/>
          </a:ln>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0"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4400" b="0" strike="noStrike" spc="-1">
                <a:solidFill>
                  <a:srgbClr val="000000"/>
                </a:solidFill>
                <a:latin typeface="Calibri"/>
                <a:ea typeface="DejaVu Sans"/>
              </a:rPr>
              <a:t>Main Objective</a:t>
            </a:r>
            <a:endParaRPr lang="en-US" sz="4400" b="0" strike="noStrike" spc="-1">
              <a:latin typeface="Arial"/>
            </a:endParaRPr>
          </a:p>
        </p:txBody>
      </p:sp>
      <p:sp>
        <p:nvSpPr>
          <p:cNvPr id="91" name="CustomShape 2"/>
          <p:cNvSpPr/>
          <p:nvPr/>
        </p:nvSpPr>
        <p:spPr>
          <a:xfrm>
            <a:off x="457200" y="2209680"/>
            <a:ext cx="8228160" cy="391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en-US" sz="3200" b="0" strike="noStrike" spc="-1">
                <a:solidFill>
                  <a:srgbClr val="000000"/>
                </a:solidFill>
                <a:latin typeface="Calibri"/>
                <a:ea typeface="DejaVu Sans"/>
              </a:rPr>
              <a:t>To learn and actively practice new skills, tools, and techniques to understand and manage your anger, feel better about yourself in day-to-day life and, as a result, significantly improve relationships at home and work.</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Program Details</a:t>
            </a:r>
            <a:endParaRPr lang="en-US" sz="4400" b="0" strike="noStrike" spc="-1">
              <a:latin typeface="Arial"/>
            </a:endParaRPr>
          </a:p>
        </p:txBody>
      </p:sp>
      <p:sp>
        <p:nvSpPr>
          <p:cNvPr id="93"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One evening per week for 12 consecutive weeks. Each class lasts about two hours.</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Space is limited to 15 participants with 2 facilitators per class.</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1" strike="noStrike" spc="-1">
                <a:solidFill>
                  <a:srgbClr val="000000"/>
                </a:solidFill>
                <a:latin typeface="Calibri"/>
                <a:ea typeface="DejaVu Sans"/>
              </a:rPr>
              <a:t>Cost:</a:t>
            </a:r>
            <a:r>
              <a:rPr lang="en-US" sz="3200" b="0" strike="noStrike" spc="-1">
                <a:solidFill>
                  <a:srgbClr val="000000"/>
                </a:solidFill>
                <a:latin typeface="Calibri"/>
                <a:ea typeface="DejaVu Sans"/>
              </a:rPr>
              <a:t> $275 ($265 for Men Center members)</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1" strike="noStrike" spc="-1">
                <a:solidFill>
                  <a:srgbClr val="000000"/>
                </a:solidFill>
                <a:latin typeface="Calibri"/>
                <a:ea typeface="DejaVu Sans"/>
              </a:rPr>
              <a:t>Retake: </a:t>
            </a:r>
            <a:r>
              <a:rPr lang="en-US" sz="3200" b="0" strike="noStrike" spc="-1">
                <a:solidFill>
                  <a:srgbClr val="000000"/>
                </a:solidFill>
                <a:latin typeface="Calibri"/>
                <a:ea typeface="DejaVu Sans"/>
              </a:rPr>
              <a:t>$65 for up to 3 years </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Start dates are based on availability for details call </a:t>
            </a:r>
            <a:r>
              <a:rPr lang="en-US" sz="3200" b="1" strike="noStrike" spc="-1">
                <a:solidFill>
                  <a:srgbClr val="000000"/>
                </a:solidFill>
                <a:latin typeface="Calibri"/>
                <a:ea typeface="DejaVu Sans"/>
              </a:rPr>
              <a:t>TCMC at 612-822-5892</a:t>
            </a:r>
            <a:r>
              <a:rPr lang="en-US" sz="3200" b="0" strike="noStrike" spc="-1">
                <a:solidFill>
                  <a:srgbClr val="000000"/>
                </a:solidFill>
                <a:latin typeface="Calibri"/>
                <a:ea typeface="DejaVu Sans"/>
              </a:rPr>
              <a:t> or </a:t>
            </a:r>
            <a:r>
              <a:rPr lang="en-US" sz="3200" b="1" strike="noStrike" spc="-1">
                <a:solidFill>
                  <a:srgbClr val="000000"/>
                </a:solidFill>
                <a:latin typeface="Calibri"/>
                <a:ea typeface="DejaVu Sans"/>
              </a:rPr>
              <a:t>John Hesch at 612-229-3102 </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4"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ea typeface="DejaVu Sans"/>
              </a:rPr>
              <a:t>What you will learn in this program</a:t>
            </a:r>
            <a:endParaRPr lang="en-US" sz="4400" b="0" strike="noStrike" spc="-1">
              <a:latin typeface="Arial"/>
            </a:endParaRPr>
          </a:p>
        </p:txBody>
      </p:sp>
      <p:sp>
        <p:nvSpPr>
          <p:cNvPr id="95"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To better understand your anger escalation process. </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To become clearer about how explosive anger affects you and others around you.</a:t>
            </a:r>
            <a:endParaRPr lang="en-US" sz="3200" b="0" strike="noStrike" spc="-1">
              <a:latin typeface="Arial"/>
            </a:endParaRPr>
          </a:p>
          <a:p>
            <a:pPr marL="343080" indent="-341640">
              <a:lnSpc>
                <a:spcPct val="100000"/>
              </a:lnSpc>
              <a:spcBef>
                <a:spcPts val="641"/>
              </a:spcBef>
              <a:buClr>
                <a:srgbClr val="000000"/>
              </a:buClr>
              <a:buFont typeface="Arial"/>
              <a:buChar char="•"/>
            </a:pPr>
            <a:r>
              <a:rPr lang="en-US" sz="3200" b="0" strike="noStrike" spc="-1">
                <a:solidFill>
                  <a:srgbClr val="000000"/>
                </a:solidFill>
                <a:latin typeface="Calibri"/>
                <a:ea typeface="DejaVu Sans"/>
              </a:rPr>
              <a:t>To end threatening and intimidating behavior and to decrease the frequency of emotional and verbal abuse toward others.</a:t>
            </a: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tf00001176</Template>
  <TotalTime>481</TotalTime>
  <Words>1211</Words>
  <Application>Microsoft Office PowerPoint</Application>
  <PresentationFormat>On-screen Show (4:3)</PresentationFormat>
  <Paragraphs>195</Paragraphs>
  <Slides>28</Slides>
  <Notes>0</Notes>
  <HiddenSlides>0</HiddenSlides>
  <MMClips>0</MMClips>
  <ScaleCrop>false</ScaleCrop>
  <HeadingPairs>
    <vt:vector size="4" baseType="variant">
      <vt:variant>
        <vt:lpstr>Design Template</vt:lpstr>
      </vt:variant>
      <vt:variant>
        <vt:i4>1</vt:i4>
      </vt:variant>
      <vt:variant>
        <vt:lpstr>Slide Titles</vt:lpstr>
      </vt:variant>
      <vt:variant>
        <vt:i4>28</vt:i4>
      </vt:variant>
    </vt:vector>
  </HeadingPairs>
  <TitlesOfParts>
    <vt:vector size="29" baseType="lpstr">
      <vt:lpstr>Slipstream</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Twin Cities Men’s Center</dc:title>
  <dc:creator>PoshTosh</dc:creator>
  <cp:lastModifiedBy>Bill Dobbs</cp:lastModifiedBy>
  <cp:revision>67</cp:revision>
  <dcterms:created xsi:type="dcterms:W3CDTF">2020-10-26T17:25:01Z</dcterms:created>
  <dcterms:modified xsi:type="dcterms:W3CDTF">2020-10-26T17:33:35Z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On-screen Show (4:3)</vt:lpwstr>
  </property>
  <property fmtid="{D5CDD505-2E9C-101B-9397-08002B2CF9AE}" pid="9" name="ScaleCrop">
    <vt:bool>false</vt:bool>
  </property>
  <property fmtid="{D5CDD505-2E9C-101B-9397-08002B2CF9AE}" pid="10" name="ShareDoc">
    <vt:bool>false</vt:bool>
  </property>
  <property fmtid="{D5CDD505-2E9C-101B-9397-08002B2CF9AE}" pid="11" name="Slides">
    <vt:i4>30</vt:i4>
  </property>
</Properties>
</file>